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aleway" charset="1" panose="020B0503030101060003"/>
      <p:regular r:id="rId10"/>
    </p:embeddedFont>
    <p:embeddedFont>
      <p:font typeface="Raleway Bold" charset="1" panose="020B0803030101060003"/>
      <p:regular r:id="rId11"/>
    </p:embeddedFont>
    <p:embeddedFont>
      <p:font typeface="Raleway Thin" charset="1" panose="020B0203030101060003"/>
      <p:regular r:id="rId12"/>
    </p:embeddedFont>
    <p:embeddedFont>
      <p:font typeface="Raleway Heavy" charset="1" panose="020B0003030101060003"/>
      <p:regular r:id="rId13"/>
    </p:embeddedFont>
    <p:embeddedFont>
      <p:font typeface="Public Sans" charset="1" panose="00000000000000000000"/>
      <p:regular r:id="rId14"/>
    </p:embeddedFont>
    <p:embeddedFont>
      <p:font typeface="Public Sans Bold" charset="1" panose="00000000000000000000"/>
      <p:regular r:id="rId15"/>
    </p:embeddedFont>
    <p:embeddedFont>
      <p:font typeface="Public Sans Italics" charset="1" panose="00000000000000000000"/>
      <p:regular r:id="rId16"/>
    </p:embeddedFont>
    <p:embeddedFont>
      <p:font typeface="Public Sans Bold Italics" charset="1" panose="00000000000000000000"/>
      <p:regular r:id="rId17"/>
    </p:embeddedFont>
    <p:embeddedFont>
      <p:font typeface="Public Sans Thin" charset="1" panose="00000000000000000000"/>
      <p:regular r:id="rId18"/>
    </p:embeddedFont>
    <p:embeddedFont>
      <p:font typeface="Public Sans Thin Italics" charset="1" panose="00000000000000000000"/>
      <p:regular r:id="rId19"/>
    </p:embeddedFont>
    <p:embeddedFont>
      <p:font typeface="Public Sans Medium" charset="1" panose="00000000000000000000"/>
      <p:regular r:id="rId20"/>
    </p:embeddedFont>
    <p:embeddedFont>
      <p:font typeface="Public Sans Medium Italics" charset="1" panose="00000000000000000000"/>
      <p:regular r:id="rId21"/>
    </p:embeddedFont>
    <p:embeddedFont>
      <p:font typeface="Public Sans Heavy" charset="1" panose="00000000000000000000"/>
      <p:regular r:id="rId22"/>
    </p:embeddedFont>
    <p:embeddedFont>
      <p:font typeface="Public Sans Heavy Italics" charset="1" panose="00000000000000000000"/>
      <p:regular r:id="rId23"/>
    </p:embeddedFont>
    <p:embeddedFont>
      <p:font typeface="Eczar" charset="1" panose="02000603040300000004"/>
      <p:regular r:id="rId24"/>
    </p:embeddedFont>
    <p:embeddedFont>
      <p:font typeface="Eczar Bold" charset="1" panose="02000603040300000004"/>
      <p:regular r:id="rId25"/>
    </p:embeddedFont>
    <p:embeddedFont>
      <p:font typeface="Eczar Medium" charset="1" panose="02000603040300000004"/>
      <p:regular r:id="rId26"/>
    </p:embeddedFont>
    <p:embeddedFont>
      <p:font typeface="Eczar Semi-Bold" charset="1" panose="02000603040300000004"/>
      <p:regular r:id="rId27"/>
    </p:embeddedFont>
    <p:embeddedFont>
      <p:font typeface="Eczar Ultra-Bold" charset="1" panose="020006030403000000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984660">
            <a:off x="15459392" y="358695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19339" y="-4507184"/>
            <a:ext cx="10029895" cy="9014368"/>
          </a:xfrm>
          <a:custGeom>
            <a:avLst/>
            <a:gdLst/>
            <a:ahLst/>
            <a:cxnLst/>
            <a:rect r="r" b="b" t="t" l="l"/>
            <a:pathLst>
              <a:path h="9014368" w="10029895">
                <a:moveTo>
                  <a:pt x="0" y="0"/>
                </a:moveTo>
                <a:lnTo>
                  <a:pt x="10029894" y="0"/>
                </a:lnTo>
                <a:lnTo>
                  <a:pt x="10029894" y="9014368"/>
                </a:lnTo>
                <a:lnTo>
                  <a:pt x="0" y="9014368"/>
                </a:lnTo>
                <a:lnTo>
                  <a:pt x="0" y="0"/>
                </a:lnTo>
                <a:close/>
              </a:path>
            </a:pathLst>
          </a:custGeom>
          <a:blipFill>
            <a:blip r:embed="rId4"/>
            <a:stretch>
              <a:fillRect l="0" t="0" r="0" b="0"/>
            </a:stretch>
          </a:blipFill>
        </p:spPr>
      </p:sp>
      <p:sp>
        <p:nvSpPr>
          <p:cNvPr name="Freeform 4" id="4"/>
          <p:cNvSpPr/>
          <p:nvPr/>
        </p:nvSpPr>
        <p:spPr>
          <a:xfrm flipH="false" flipV="false" rot="-1264648">
            <a:off x="-2042291" y="3086100"/>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014947" y="4938208"/>
            <a:ext cx="10029895" cy="9014368"/>
          </a:xfrm>
          <a:custGeom>
            <a:avLst/>
            <a:gdLst/>
            <a:ahLst/>
            <a:cxnLst/>
            <a:rect r="r" b="b" t="t" l="l"/>
            <a:pathLst>
              <a:path h="9014368" w="10029895">
                <a:moveTo>
                  <a:pt x="0" y="0"/>
                </a:moveTo>
                <a:lnTo>
                  <a:pt x="10029894" y="0"/>
                </a:lnTo>
                <a:lnTo>
                  <a:pt x="10029894" y="9014368"/>
                </a:lnTo>
                <a:lnTo>
                  <a:pt x="0" y="9014368"/>
                </a:lnTo>
                <a:lnTo>
                  <a:pt x="0" y="0"/>
                </a:lnTo>
                <a:close/>
              </a:path>
            </a:pathLst>
          </a:custGeom>
          <a:blipFill>
            <a:blip r:embed="rId4"/>
            <a:stretch>
              <a:fillRect l="0" t="0" r="0" b="0"/>
            </a:stretch>
          </a:blipFill>
        </p:spPr>
      </p:sp>
      <p:sp>
        <p:nvSpPr>
          <p:cNvPr name="Freeform 6" id="6"/>
          <p:cNvSpPr/>
          <p:nvPr/>
        </p:nvSpPr>
        <p:spPr>
          <a:xfrm flipH="false" flipV="false" rot="0">
            <a:off x="14584680" y="-2449784"/>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6495018">
            <a:off x="-1249695" y="5438343"/>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TextBox 8" id="8"/>
          <p:cNvSpPr txBox="true"/>
          <p:nvPr/>
        </p:nvSpPr>
        <p:spPr>
          <a:xfrm rot="0">
            <a:off x="3558572" y="3616762"/>
            <a:ext cx="11164341" cy="3788770"/>
          </a:xfrm>
          <a:prstGeom prst="rect">
            <a:avLst/>
          </a:prstGeom>
        </p:spPr>
        <p:txBody>
          <a:bodyPr anchor="t" rtlCol="false" tIns="0" lIns="0" bIns="0" rIns="0">
            <a:spAutoFit/>
          </a:bodyPr>
          <a:lstStyle/>
          <a:p>
            <a:pPr algn="ctr">
              <a:lnSpc>
                <a:spcPts val="9955"/>
              </a:lnSpc>
            </a:pPr>
            <a:r>
              <a:rPr lang="en-US" sz="8656">
                <a:solidFill>
                  <a:srgbClr val="273384"/>
                </a:solidFill>
                <a:latin typeface="Eczar Bold"/>
              </a:rPr>
              <a:t>SINGLE IMAGE SUPER RESOLUTION</a:t>
            </a:r>
          </a:p>
        </p:txBody>
      </p:sp>
      <p:sp>
        <p:nvSpPr>
          <p:cNvPr name="Freeform 9" id="9"/>
          <p:cNvSpPr/>
          <p:nvPr/>
        </p:nvSpPr>
        <p:spPr>
          <a:xfrm flipH="false" flipV="false" rot="-2700000">
            <a:off x="-1551070" y="-4895564"/>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3442328">
            <a:off x="12759754" y="6160928"/>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grpSp>
        <p:nvGrpSpPr>
          <p:cNvPr name="Group 11" id="11"/>
          <p:cNvGrpSpPr/>
          <p:nvPr/>
        </p:nvGrpSpPr>
        <p:grpSpPr>
          <a:xfrm rot="0">
            <a:off x="5806371" y="337325"/>
            <a:ext cx="6075089" cy="2322491"/>
            <a:chOff x="0" y="0"/>
            <a:chExt cx="8100118" cy="3096654"/>
          </a:xfrm>
        </p:grpSpPr>
        <p:sp>
          <p:nvSpPr>
            <p:cNvPr name="Freeform 12" id="12"/>
            <p:cNvSpPr/>
            <p:nvPr/>
          </p:nvSpPr>
          <p:spPr>
            <a:xfrm flipH="false" flipV="false" rot="0">
              <a:off x="2247520" y="0"/>
              <a:ext cx="3605078" cy="2458008"/>
            </a:xfrm>
            <a:custGeom>
              <a:avLst/>
              <a:gdLst/>
              <a:ahLst/>
              <a:cxnLst/>
              <a:rect r="r" b="b" t="t" l="l"/>
              <a:pathLst>
                <a:path h="2458008" w="3605078">
                  <a:moveTo>
                    <a:pt x="0" y="0"/>
                  </a:moveTo>
                  <a:lnTo>
                    <a:pt x="3605078" y="0"/>
                  </a:lnTo>
                  <a:lnTo>
                    <a:pt x="3605078" y="2458008"/>
                  </a:lnTo>
                  <a:lnTo>
                    <a:pt x="0" y="2458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0" y="2391333"/>
              <a:ext cx="8100118" cy="705322"/>
            </a:xfrm>
            <a:prstGeom prst="rect">
              <a:avLst/>
            </a:prstGeom>
          </p:spPr>
          <p:txBody>
            <a:bodyPr anchor="t" rtlCol="false" tIns="0" lIns="0" bIns="0" rIns="0">
              <a:spAutoFit/>
            </a:bodyPr>
            <a:lstStyle/>
            <a:p>
              <a:pPr algn="ctr">
                <a:lnSpc>
                  <a:spcPts val="4474"/>
                </a:lnSpc>
              </a:pPr>
              <a:r>
                <a:rPr lang="en-US" sz="3196">
                  <a:solidFill>
                    <a:srgbClr val="A88353"/>
                  </a:solidFill>
                  <a:latin typeface="Public Sans"/>
                </a:rPr>
                <a:t>20CS713 - C5</a:t>
              </a:r>
            </a:p>
          </p:txBody>
        </p:sp>
      </p:grpSp>
      <p:sp>
        <p:nvSpPr>
          <p:cNvPr name="TextBox 14" id="14"/>
          <p:cNvSpPr txBox="true"/>
          <p:nvPr/>
        </p:nvSpPr>
        <p:spPr>
          <a:xfrm rot="0">
            <a:off x="3283366" y="8464604"/>
            <a:ext cx="13179708" cy="694690"/>
          </a:xfrm>
          <a:prstGeom prst="rect">
            <a:avLst/>
          </a:prstGeom>
        </p:spPr>
        <p:txBody>
          <a:bodyPr anchor="t" rtlCol="false" tIns="0" lIns="0" bIns="0" rIns="0">
            <a:spAutoFit/>
          </a:bodyPr>
          <a:lstStyle/>
          <a:p>
            <a:pPr algn="ctr">
              <a:lnSpc>
                <a:spcPts val="5705"/>
              </a:lnSpc>
            </a:pPr>
            <a:r>
              <a:rPr lang="en-US" sz="3500">
                <a:solidFill>
                  <a:srgbClr val="000000"/>
                </a:solidFill>
                <a:latin typeface="Raleway"/>
              </a:rPr>
              <a:t>Mentor : Ms. S. D. Lalitha (Assistant Professor)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443252" y="-599511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622607">
            <a:off x="9712979" y="-1856207"/>
            <a:ext cx="4537396" cy="3712415"/>
          </a:xfrm>
          <a:custGeom>
            <a:avLst/>
            <a:gdLst/>
            <a:ahLst/>
            <a:cxnLst/>
            <a:rect r="r" b="b" t="t" l="l"/>
            <a:pathLst>
              <a:path h="3712415" w="4537396">
                <a:moveTo>
                  <a:pt x="0" y="0"/>
                </a:moveTo>
                <a:lnTo>
                  <a:pt x="4537396" y="0"/>
                </a:lnTo>
                <a:lnTo>
                  <a:pt x="4537396" y="3712414"/>
                </a:lnTo>
                <a:lnTo>
                  <a:pt x="0" y="37124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813204"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4966308" y="-3705729"/>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3700748"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13564182"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8" id="8"/>
          <p:cNvSpPr/>
          <p:nvPr/>
        </p:nvSpPr>
        <p:spPr>
          <a:xfrm flipH="false" flipV="false" rot="0">
            <a:off x="2016239" y="2404922"/>
            <a:ext cx="14255522" cy="7243204"/>
          </a:xfrm>
          <a:custGeom>
            <a:avLst/>
            <a:gdLst/>
            <a:ahLst/>
            <a:cxnLst/>
            <a:rect r="r" b="b" t="t" l="l"/>
            <a:pathLst>
              <a:path h="7243204" w="14255522">
                <a:moveTo>
                  <a:pt x="0" y="0"/>
                </a:moveTo>
                <a:lnTo>
                  <a:pt x="14255522" y="0"/>
                </a:lnTo>
                <a:lnTo>
                  <a:pt x="14255522" y="7243204"/>
                </a:lnTo>
                <a:lnTo>
                  <a:pt x="0" y="7243204"/>
                </a:lnTo>
                <a:lnTo>
                  <a:pt x="0" y="0"/>
                </a:lnTo>
                <a:close/>
              </a:path>
            </a:pathLst>
          </a:custGeom>
          <a:blipFill>
            <a:blip r:embed="rId6"/>
            <a:stretch>
              <a:fillRect l="0" t="-5353" r="0" b="-5353"/>
            </a:stretch>
          </a:blipFill>
        </p:spPr>
      </p:sp>
      <p:sp>
        <p:nvSpPr>
          <p:cNvPr name="TextBox 9" id="9"/>
          <p:cNvSpPr txBox="true"/>
          <p:nvPr/>
        </p:nvSpPr>
        <p:spPr>
          <a:xfrm rot="0">
            <a:off x="1294361" y="1028700"/>
            <a:ext cx="14695098" cy="1171575"/>
          </a:xfrm>
          <a:prstGeom prst="rect">
            <a:avLst/>
          </a:prstGeom>
        </p:spPr>
        <p:txBody>
          <a:bodyPr anchor="t" rtlCol="false" tIns="0" lIns="0" bIns="0" rIns="0">
            <a:spAutoFit/>
          </a:bodyPr>
          <a:lstStyle/>
          <a:p>
            <a:pPr algn="ctr" marL="0" indent="0" lvl="0">
              <a:lnSpc>
                <a:spcPts val="9240"/>
              </a:lnSpc>
              <a:spcBef>
                <a:spcPct val="0"/>
              </a:spcBef>
            </a:pPr>
            <a:r>
              <a:rPr lang="en-US" sz="7700">
                <a:solidFill>
                  <a:srgbClr val="273384"/>
                </a:solidFill>
                <a:latin typeface="Eczar Bold"/>
              </a:rPr>
              <a:t>Flowchart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grpSp>
        <p:nvGrpSpPr>
          <p:cNvPr name="Group 2" id="2"/>
          <p:cNvGrpSpPr/>
          <p:nvPr/>
        </p:nvGrpSpPr>
        <p:grpSpPr>
          <a:xfrm rot="0">
            <a:off x="8920785" y="2690897"/>
            <a:ext cx="771999" cy="77199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4" id="4"/>
          <p:cNvGrpSpPr/>
          <p:nvPr/>
        </p:nvGrpSpPr>
        <p:grpSpPr>
          <a:xfrm rot="0">
            <a:off x="8920785" y="3970738"/>
            <a:ext cx="771999" cy="77199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6" id="6"/>
          <p:cNvGrpSpPr/>
          <p:nvPr/>
        </p:nvGrpSpPr>
        <p:grpSpPr>
          <a:xfrm rot="0">
            <a:off x="8920785" y="5250578"/>
            <a:ext cx="771999" cy="77199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name="Freeform 8" id="8"/>
          <p:cNvSpPr/>
          <p:nvPr/>
        </p:nvSpPr>
        <p:spPr>
          <a:xfrm flipH="false" flipV="false" rot="0">
            <a:off x="-2221648" y="51435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9" id="9"/>
          <p:cNvSpPr/>
          <p:nvPr/>
        </p:nvSpPr>
        <p:spPr>
          <a:xfrm flipH="false" flipV="false" rot="0">
            <a:off x="-1346159" y="369546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10" id="10"/>
          <p:cNvSpPr/>
          <p:nvPr/>
        </p:nvSpPr>
        <p:spPr>
          <a:xfrm flipH="false" flipV="false" rot="1432000">
            <a:off x="4416227" y="-2152011"/>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336602" y="2508064"/>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Python </a:t>
            </a:r>
          </a:p>
        </p:txBody>
      </p:sp>
      <p:sp>
        <p:nvSpPr>
          <p:cNvPr name="TextBox 12" id="12"/>
          <p:cNvSpPr txBox="true"/>
          <p:nvPr/>
        </p:nvSpPr>
        <p:spPr>
          <a:xfrm rot="0">
            <a:off x="9034179" y="2661416"/>
            <a:ext cx="545211" cy="688086"/>
          </a:xfrm>
          <a:prstGeom prst="rect">
            <a:avLst/>
          </a:prstGeom>
        </p:spPr>
        <p:txBody>
          <a:bodyPr anchor="t" rtlCol="false" tIns="0" lIns="0" bIns="0" rIns="0">
            <a:spAutoFit/>
          </a:bodyPr>
          <a:lstStyle/>
          <a:p>
            <a:pPr algn="ctr">
              <a:lnSpc>
                <a:spcPts val="5652"/>
              </a:lnSpc>
            </a:pPr>
            <a:r>
              <a:rPr lang="en-US" sz="3600">
                <a:solidFill>
                  <a:srgbClr val="273384"/>
                </a:solidFill>
                <a:latin typeface="Raleway Bold"/>
              </a:rPr>
              <a:t>1</a:t>
            </a:r>
          </a:p>
        </p:txBody>
      </p:sp>
      <p:sp>
        <p:nvSpPr>
          <p:cNvPr name="TextBox 13" id="13"/>
          <p:cNvSpPr txBox="true"/>
          <p:nvPr/>
        </p:nvSpPr>
        <p:spPr>
          <a:xfrm rot="0">
            <a:off x="9034179" y="3941257"/>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273384"/>
                </a:solidFill>
                <a:latin typeface="Raleway Bold"/>
              </a:rPr>
              <a:t>2</a:t>
            </a:r>
          </a:p>
        </p:txBody>
      </p:sp>
      <p:sp>
        <p:nvSpPr>
          <p:cNvPr name="TextBox 14" id="14"/>
          <p:cNvSpPr txBox="true"/>
          <p:nvPr/>
        </p:nvSpPr>
        <p:spPr>
          <a:xfrm rot="0">
            <a:off x="9034179" y="5186501"/>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273384"/>
                </a:solidFill>
                <a:latin typeface="Raleway Bold"/>
              </a:rPr>
              <a:t>3</a:t>
            </a:r>
          </a:p>
        </p:txBody>
      </p:sp>
      <p:sp>
        <p:nvSpPr>
          <p:cNvPr name="TextBox 15" id="15"/>
          <p:cNvSpPr txBox="true"/>
          <p:nvPr/>
        </p:nvSpPr>
        <p:spPr>
          <a:xfrm rot="0">
            <a:off x="1730661" y="2543368"/>
            <a:ext cx="6456699" cy="133350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273384"/>
                </a:solidFill>
                <a:ea typeface="Eczar Bold"/>
              </a:rPr>
              <a:t>﻿Tech Stack</a:t>
            </a:r>
          </a:p>
        </p:txBody>
      </p:sp>
      <p:sp>
        <p:nvSpPr>
          <p:cNvPr name="Freeform 16" id="16"/>
          <p:cNvSpPr/>
          <p:nvPr/>
        </p:nvSpPr>
        <p:spPr>
          <a:xfrm flipH="false" flipV="false" rot="-1149178">
            <a:off x="15144750" y="8594576"/>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470670" y="-5686232"/>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18" id="18"/>
          <p:cNvSpPr/>
          <p:nvPr/>
        </p:nvSpPr>
        <p:spPr>
          <a:xfrm flipH="false" flipV="false" rot="0">
            <a:off x="16014226" y="3644150"/>
            <a:ext cx="5371687" cy="5972688"/>
          </a:xfrm>
          <a:custGeom>
            <a:avLst/>
            <a:gdLst/>
            <a:ahLst/>
            <a:cxnLst/>
            <a:rect r="r" b="b" t="t" l="l"/>
            <a:pathLst>
              <a:path h="5972688" w="5371687">
                <a:moveTo>
                  <a:pt x="0" y="0"/>
                </a:moveTo>
                <a:lnTo>
                  <a:pt x="5371687" y="0"/>
                </a:lnTo>
                <a:lnTo>
                  <a:pt x="5371687" y="5972688"/>
                </a:lnTo>
                <a:lnTo>
                  <a:pt x="0" y="5972688"/>
                </a:lnTo>
                <a:lnTo>
                  <a:pt x="0" y="0"/>
                </a:lnTo>
                <a:close/>
              </a:path>
            </a:pathLst>
          </a:custGeom>
          <a:blipFill>
            <a:blip r:embed="rId3"/>
            <a:stretch>
              <a:fillRect l="0" t="0" r="0" b="0"/>
            </a:stretch>
          </a:blipFill>
        </p:spPr>
      </p:sp>
      <p:sp>
        <p:nvSpPr>
          <p:cNvPr name="TextBox 19" id="19"/>
          <p:cNvSpPr txBox="true"/>
          <p:nvPr/>
        </p:nvSpPr>
        <p:spPr>
          <a:xfrm rot="0">
            <a:off x="10336602" y="3841308"/>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Jupyter - IDE</a:t>
            </a:r>
          </a:p>
        </p:txBody>
      </p:sp>
      <p:sp>
        <p:nvSpPr>
          <p:cNvPr name="TextBox 20" id="20"/>
          <p:cNvSpPr txBox="true"/>
          <p:nvPr/>
        </p:nvSpPr>
        <p:spPr>
          <a:xfrm rot="0">
            <a:off x="10336602" y="5165026"/>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CNN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2725007" y="5019675"/>
            <a:ext cx="12837986" cy="2155571"/>
          </a:xfrm>
          <a:prstGeom prst="rect">
            <a:avLst/>
          </a:prstGeom>
        </p:spPr>
        <p:txBody>
          <a:bodyPr anchor="t" rtlCol="false" tIns="0" lIns="0" bIns="0" rIns="0">
            <a:spAutoFit/>
          </a:bodyPr>
          <a:lstStyle/>
          <a:p>
            <a:pPr algn="ctr">
              <a:lnSpc>
                <a:spcPts val="17271"/>
              </a:lnSpc>
            </a:pPr>
            <a:r>
              <a:rPr lang="en-US" sz="13599">
                <a:solidFill>
                  <a:srgbClr val="273384"/>
                </a:solidFill>
                <a:ea typeface="Eczar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036243">
            <a:off x="14707801" y="10287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6838312">
            <a:off x="-5348892" y="215566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3"/>
            <a:stretch>
              <a:fillRect l="0" t="0" r="0" b="0"/>
            </a:stretch>
          </a:blipFill>
        </p:spPr>
      </p:sp>
      <p:sp>
        <p:nvSpPr>
          <p:cNvPr name="Freeform 5" id="5"/>
          <p:cNvSpPr/>
          <p:nvPr/>
        </p:nvSpPr>
        <p:spPr>
          <a:xfrm flipH="false" flipV="false" rot="-3056498">
            <a:off x="14227763" y="-2642927"/>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5198919" y="3186247"/>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198919" y="784984"/>
            <a:ext cx="7890162" cy="2333116"/>
          </a:xfrm>
          <a:prstGeom prst="rect">
            <a:avLst/>
          </a:prstGeom>
        </p:spPr>
        <p:txBody>
          <a:bodyPr anchor="t" rtlCol="false" tIns="0" lIns="0" bIns="0" rIns="0">
            <a:spAutoFit/>
          </a:bodyPr>
          <a:lstStyle/>
          <a:p>
            <a:pPr algn="ctr">
              <a:lnSpc>
                <a:spcPts val="9063"/>
              </a:lnSpc>
            </a:pPr>
            <a:r>
              <a:rPr lang="en-US" sz="8799">
                <a:solidFill>
                  <a:srgbClr val="273384"/>
                </a:solidFill>
                <a:ea typeface="Eczar Bold"/>
              </a:rPr>
              <a:t>﻿ Group Members</a:t>
            </a:r>
          </a:p>
        </p:txBody>
      </p:sp>
      <p:grpSp>
        <p:nvGrpSpPr>
          <p:cNvPr name="Group 8" id="8"/>
          <p:cNvGrpSpPr/>
          <p:nvPr/>
        </p:nvGrpSpPr>
        <p:grpSpPr>
          <a:xfrm rot="0">
            <a:off x="3905239" y="4091735"/>
            <a:ext cx="10191772" cy="2846570"/>
            <a:chOff x="0" y="0"/>
            <a:chExt cx="13589029" cy="3795427"/>
          </a:xfrm>
        </p:grpSpPr>
        <p:sp>
          <p:nvSpPr>
            <p:cNvPr name="Freeform 9" id="9"/>
            <p:cNvSpPr/>
            <p:nvPr/>
          </p:nvSpPr>
          <p:spPr>
            <a:xfrm flipH="false" flipV="false" rot="0">
              <a:off x="0" y="0"/>
              <a:ext cx="4982064" cy="3795427"/>
            </a:xfrm>
            <a:custGeom>
              <a:avLst/>
              <a:gdLst/>
              <a:ahLst/>
              <a:cxnLst/>
              <a:rect r="r" b="b" t="t" l="l"/>
              <a:pathLst>
                <a:path h="3795427" w="4982064">
                  <a:moveTo>
                    <a:pt x="0" y="0"/>
                  </a:moveTo>
                  <a:lnTo>
                    <a:pt x="4982064" y="0"/>
                  </a:lnTo>
                  <a:lnTo>
                    <a:pt x="4982064" y="3795427"/>
                  </a:lnTo>
                  <a:lnTo>
                    <a:pt x="0" y="3795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4303483" y="0"/>
              <a:ext cx="4982064" cy="3795427"/>
            </a:xfrm>
            <a:custGeom>
              <a:avLst/>
              <a:gdLst/>
              <a:ahLst/>
              <a:cxnLst/>
              <a:rect r="r" b="b" t="t" l="l"/>
              <a:pathLst>
                <a:path h="3795427" w="4982064">
                  <a:moveTo>
                    <a:pt x="0" y="0"/>
                  </a:moveTo>
                  <a:lnTo>
                    <a:pt x="4982064" y="0"/>
                  </a:lnTo>
                  <a:lnTo>
                    <a:pt x="4982064" y="3795427"/>
                  </a:lnTo>
                  <a:lnTo>
                    <a:pt x="0" y="3795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606965" y="0"/>
              <a:ext cx="4982064" cy="3795427"/>
            </a:xfrm>
            <a:custGeom>
              <a:avLst/>
              <a:gdLst/>
              <a:ahLst/>
              <a:cxnLst/>
              <a:rect r="r" b="b" t="t" l="l"/>
              <a:pathLst>
                <a:path h="3795427" w="4982064">
                  <a:moveTo>
                    <a:pt x="0" y="0"/>
                  </a:moveTo>
                  <a:lnTo>
                    <a:pt x="4982064" y="0"/>
                  </a:lnTo>
                  <a:lnTo>
                    <a:pt x="4982064" y="3795427"/>
                  </a:lnTo>
                  <a:lnTo>
                    <a:pt x="0" y="3795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2" id="12"/>
          <p:cNvSpPr txBox="true"/>
          <p:nvPr/>
        </p:nvSpPr>
        <p:spPr>
          <a:xfrm rot="0">
            <a:off x="7681955" y="7576480"/>
            <a:ext cx="2638341" cy="1198245"/>
          </a:xfrm>
          <a:prstGeom prst="rect">
            <a:avLst/>
          </a:prstGeom>
        </p:spPr>
        <p:txBody>
          <a:bodyPr anchor="t" rtlCol="false" tIns="0" lIns="0" bIns="0" rIns="0">
            <a:spAutoFit/>
          </a:bodyPr>
          <a:lstStyle/>
          <a:p>
            <a:pPr algn="ctr">
              <a:lnSpc>
                <a:spcPts val="4890"/>
              </a:lnSpc>
            </a:pPr>
            <a:r>
              <a:rPr lang="en-US" sz="3000">
                <a:solidFill>
                  <a:srgbClr val="000000"/>
                </a:solidFill>
                <a:latin typeface="Raleway"/>
              </a:rPr>
              <a:t> Venmathi J</a:t>
            </a:r>
          </a:p>
          <a:p>
            <a:pPr algn="ctr">
              <a:lnSpc>
                <a:spcPts val="4890"/>
              </a:lnSpc>
            </a:pPr>
            <a:r>
              <a:rPr lang="en-US" sz="3000">
                <a:solidFill>
                  <a:srgbClr val="000000"/>
                </a:solidFill>
                <a:latin typeface="Raleway"/>
              </a:rPr>
              <a:t>111720102171 </a:t>
            </a:r>
          </a:p>
        </p:txBody>
      </p:sp>
      <p:sp>
        <p:nvSpPr>
          <p:cNvPr name="TextBox 13" id="13"/>
          <p:cNvSpPr txBox="true"/>
          <p:nvPr/>
        </p:nvSpPr>
        <p:spPr>
          <a:xfrm rot="0">
            <a:off x="11082295" y="7576480"/>
            <a:ext cx="2638341" cy="1198245"/>
          </a:xfrm>
          <a:prstGeom prst="rect">
            <a:avLst/>
          </a:prstGeom>
        </p:spPr>
        <p:txBody>
          <a:bodyPr anchor="t" rtlCol="false" tIns="0" lIns="0" bIns="0" rIns="0">
            <a:spAutoFit/>
          </a:bodyPr>
          <a:lstStyle/>
          <a:p>
            <a:pPr algn="ctr">
              <a:lnSpc>
                <a:spcPts val="4890"/>
              </a:lnSpc>
            </a:pPr>
            <a:r>
              <a:rPr lang="en-US" sz="3000">
                <a:solidFill>
                  <a:srgbClr val="000000"/>
                </a:solidFill>
                <a:latin typeface="Raleway"/>
              </a:rPr>
              <a:t>Yuvanthi S</a:t>
            </a:r>
          </a:p>
          <a:p>
            <a:pPr algn="ctr">
              <a:lnSpc>
                <a:spcPts val="4890"/>
              </a:lnSpc>
            </a:pPr>
            <a:r>
              <a:rPr lang="en-US" sz="3000">
                <a:solidFill>
                  <a:srgbClr val="000000"/>
                </a:solidFill>
                <a:latin typeface="Raleway"/>
              </a:rPr>
              <a:t>111720102178 </a:t>
            </a:r>
          </a:p>
        </p:txBody>
      </p:sp>
      <p:sp>
        <p:nvSpPr>
          <p:cNvPr name="TextBox 14" id="14"/>
          <p:cNvSpPr txBox="true"/>
          <p:nvPr/>
        </p:nvSpPr>
        <p:spPr>
          <a:xfrm rot="0">
            <a:off x="4477174" y="7576480"/>
            <a:ext cx="2638341" cy="1198245"/>
          </a:xfrm>
          <a:prstGeom prst="rect">
            <a:avLst/>
          </a:prstGeom>
        </p:spPr>
        <p:txBody>
          <a:bodyPr anchor="t" rtlCol="false" tIns="0" lIns="0" bIns="0" rIns="0">
            <a:spAutoFit/>
          </a:bodyPr>
          <a:lstStyle/>
          <a:p>
            <a:pPr algn="ctr">
              <a:lnSpc>
                <a:spcPts val="4890"/>
              </a:lnSpc>
            </a:pPr>
            <a:r>
              <a:rPr lang="en-US" sz="3000">
                <a:solidFill>
                  <a:srgbClr val="000000"/>
                </a:solidFill>
                <a:latin typeface="Raleway"/>
              </a:rPr>
              <a:t>Shalini V</a:t>
            </a:r>
          </a:p>
          <a:p>
            <a:pPr algn="ctr">
              <a:lnSpc>
                <a:spcPts val="4890"/>
              </a:lnSpc>
            </a:pPr>
            <a:r>
              <a:rPr lang="en-US" sz="3000">
                <a:solidFill>
                  <a:srgbClr val="000000"/>
                </a:solidFill>
                <a:latin typeface="Raleway"/>
              </a:rPr>
              <a:t>111720102144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2664957" y="3483868"/>
            <a:ext cx="12837986" cy="3252590"/>
          </a:xfrm>
          <a:prstGeom prst="rect">
            <a:avLst/>
          </a:prstGeom>
        </p:spPr>
        <p:txBody>
          <a:bodyPr anchor="t" rtlCol="false" tIns="0" lIns="0" bIns="0" rIns="0">
            <a:spAutoFit/>
          </a:bodyPr>
          <a:lstStyle/>
          <a:p>
            <a:pPr algn="ctr">
              <a:lnSpc>
                <a:spcPts val="12955"/>
              </a:lnSpc>
            </a:pPr>
            <a:r>
              <a:rPr lang="en-US" sz="10200">
                <a:solidFill>
                  <a:srgbClr val="273384"/>
                </a:solidFill>
                <a:latin typeface="Eczar Bold"/>
              </a:rPr>
              <a:t>LITERATURE SURVEY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2215512" y="2406173"/>
            <a:ext cx="14011333" cy="7016091"/>
          </a:xfrm>
          <a:prstGeom prst="rect">
            <a:avLst/>
          </a:prstGeom>
        </p:spPr>
        <p:txBody>
          <a:bodyPr anchor="t" rtlCol="false" tIns="0" lIns="0" bIns="0" rIns="0">
            <a:spAutoFit/>
          </a:bodyPr>
          <a:lstStyle/>
          <a:p>
            <a:pPr algn="just">
              <a:lnSpc>
                <a:spcPts val="5568"/>
              </a:lnSpc>
            </a:pPr>
            <a:r>
              <a:rPr lang="en-US" sz="3416">
                <a:solidFill>
                  <a:srgbClr val="000000"/>
                </a:solidFill>
                <a:latin typeface="Raleway"/>
              </a:rPr>
              <a:t>The Super Resolution Image Project is a vital frontier in computer vision and image processing, with the primary objective of enhancing the resolution and quality of low-resolution images. It serves as a cornerstone for applications in various domains, including medical imaging, satellite imagery, and surveillance systems as it can help enhance the resolution and quality of such images, allowing for more accurate analysis and decision-making. The project typically comprises four crucial stages: dataset collection and preparation, model development and training, performance evaluation, and image application. </a:t>
            </a:r>
          </a:p>
        </p:txBody>
      </p:sp>
      <p:sp>
        <p:nvSpPr>
          <p:cNvPr name="Freeform 10" id="10"/>
          <p:cNvSpPr/>
          <p:nvPr/>
        </p:nvSpPr>
        <p:spPr>
          <a:xfrm flipH="false" flipV="false" rot="0">
            <a:off x="5198919" y="1894070"/>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5198919" y="495926"/>
            <a:ext cx="7890162"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Abstract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5453136" y="-441643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700000">
            <a:off x="-4318660" y="846055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1120160">
            <a:off x="2750753" y="9227994"/>
            <a:ext cx="3664150" cy="2997941"/>
          </a:xfrm>
          <a:custGeom>
            <a:avLst/>
            <a:gdLst/>
            <a:ahLst/>
            <a:cxnLst/>
            <a:rect r="r" b="b" t="t" l="l"/>
            <a:pathLst>
              <a:path h="2997941" w="3664150">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62856">
            <a:off x="4259315" y="-1370749"/>
            <a:ext cx="3664150" cy="2997941"/>
          </a:xfrm>
          <a:custGeom>
            <a:avLst/>
            <a:gdLst/>
            <a:ahLst/>
            <a:cxnLst/>
            <a:rect r="r" b="b" t="t" l="l"/>
            <a:pathLst>
              <a:path h="2997941" w="3664150">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540265">
            <a:off x="-4087867" y="4841299"/>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7540265">
            <a:off x="11227889" y="-485441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7540265">
            <a:off x="14135001" y="7888771"/>
            <a:ext cx="5498133" cy="6113282"/>
          </a:xfrm>
          <a:custGeom>
            <a:avLst/>
            <a:gdLst/>
            <a:ahLst/>
            <a:cxnLst/>
            <a:rect r="r" b="b" t="t" l="l"/>
            <a:pathLst>
              <a:path h="6113282" w="5498133">
                <a:moveTo>
                  <a:pt x="0" y="0"/>
                </a:moveTo>
                <a:lnTo>
                  <a:pt x="5498134" y="0"/>
                </a:lnTo>
                <a:lnTo>
                  <a:pt x="5498134" y="6113283"/>
                </a:lnTo>
                <a:lnTo>
                  <a:pt x="0" y="6113283"/>
                </a:lnTo>
                <a:lnTo>
                  <a:pt x="0" y="0"/>
                </a:lnTo>
                <a:close/>
              </a:path>
            </a:pathLst>
          </a:custGeom>
          <a:blipFill>
            <a:blip r:embed="rId5"/>
            <a:stretch>
              <a:fillRect l="0" t="0" r="0" b="0"/>
            </a:stretch>
          </a:blipFill>
        </p:spPr>
      </p:sp>
      <p:sp>
        <p:nvSpPr>
          <p:cNvPr name="TextBox 9" id="9"/>
          <p:cNvSpPr txBox="true"/>
          <p:nvPr/>
        </p:nvSpPr>
        <p:spPr>
          <a:xfrm rot="0">
            <a:off x="1028700" y="1028700"/>
            <a:ext cx="16230600" cy="1333500"/>
          </a:xfrm>
          <a:prstGeom prst="rect">
            <a:avLst/>
          </a:prstGeom>
        </p:spPr>
        <p:txBody>
          <a:bodyPr anchor="t" rtlCol="false" tIns="0" lIns="0" bIns="0" rIns="0">
            <a:spAutoFit/>
          </a:bodyPr>
          <a:lstStyle/>
          <a:p>
            <a:pPr algn="ctr" marL="0" indent="0" lvl="0">
              <a:lnSpc>
                <a:spcPts val="5274"/>
              </a:lnSpc>
              <a:spcBef>
                <a:spcPct val="0"/>
              </a:spcBef>
            </a:pPr>
            <a:r>
              <a:rPr lang="en-US" sz="4395">
                <a:solidFill>
                  <a:srgbClr val="273384"/>
                </a:solidFill>
                <a:latin typeface="Eczar Bold"/>
              </a:rPr>
              <a:t>Enhanced </a:t>
            </a:r>
            <a:r>
              <a:rPr lang="en-US" sz="4395">
                <a:solidFill>
                  <a:srgbClr val="273384"/>
                </a:solidFill>
                <a:latin typeface="Eczar Bold"/>
              </a:rPr>
              <a:t>Super-Resolution Generative Adversarial Networks</a:t>
            </a:r>
          </a:p>
        </p:txBody>
      </p:sp>
      <p:sp>
        <p:nvSpPr>
          <p:cNvPr name="TextBox 10" id="10"/>
          <p:cNvSpPr txBox="true"/>
          <p:nvPr/>
        </p:nvSpPr>
        <p:spPr>
          <a:xfrm rot="0">
            <a:off x="1028700" y="2578780"/>
            <a:ext cx="16366410" cy="4575353"/>
          </a:xfrm>
          <a:prstGeom prst="rect">
            <a:avLst/>
          </a:prstGeom>
        </p:spPr>
        <p:txBody>
          <a:bodyPr anchor="t" rtlCol="false" tIns="0" lIns="0" bIns="0" rIns="0">
            <a:spAutoFit/>
          </a:bodyPr>
          <a:lstStyle/>
          <a:p>
            <a:pPr algn="just">
              <a:lnSpc>
                <a:spcPts val="5191"/>
              </a:lnSpc>
            </a:pPr>
            <a:r>
              <a:rPr lang="en-US" sz="3285">
                <a:solidFill>
                  <a:srgbClr val="000000"/>
                </a:solidFill>
                <a:latin typeface="Raleway"/>
              </a:rPr>
              <a:t>Enhanced Super-Resolution Generative Adversarial Networks" presents </a:t>
            </a:r>
            <a:r>
              <a:rPr lang="en-US" sz="3285">
                <a:solidFill>
                  <a:srgbClr val="000000"/>
                </a:solidFill>
                <a:latin typeface="Raleway"/>
              </a:rPr>
              <a:t>ESRGAN, an enhanced version of super-resolution generative adversarial networks (SRGAN) that achieves superior performance in SISR. The authors incorporate a residual-in-residual dense block (RRDB) into the generator network, enabling better feature extraction and reuse. Furthermore, they introduce a novel adversarial loss function that mitigates the problem of gradient vanishing, leading to sharper and </a:t>
            </a:r>
          </a:p>
          <a:p>
            <a:pPr algn="just">
              <a:lnSpc>
                <a:spcPts val="5191"/>
              </a:lnSpc>
            </a:pPr>
            <a:r>
              <a:rPr lang="en-US" sz="3285">
                <a:solidFill>
                  <a:srgbClr val="000000"/>
                </a:solidFill>
                <a:latin typeface="Raleway"/>
              </a:rPr>
              <a:t>more realistic high-resolution images.</a:t>
            </a:r>
          </a:p>
        </p:txBody>
      </p:sp>
      <p:sp>
        <p:nvSpPr>
          <p:cNvPr name="TextBox 11" id="11"/>
          <p:cNvSpPr txBox="true"/>
          <p:nvPr/>
        </p:nvSpPr>
        <p:spPr>
          <a:xfrm rot="0">
            <a:off x="1223514" y="7770371"/>
            <a:ext cx="15537773" cy="950038"/>
          </a:xfrm>
          <a:prstGeom prst="rect">
            <a:avLst/>
          </a:prstGeom>
        </p:spPr>
        <p:txBody>
          <a:bodyPr anchor="t" rtlCol="false" tIns="0" lIns="0" bIns="0" rIns="0">
            <a:spAutoFit/>
          </a:bodyPr>
          <a:lstStyle/>
          <a:p>
            <a:pPr algn="just">
              <a:lnSpc>
                <a:spcPts val="3810"/>
              </a:lnSpc>
            </a:pPr>
            <a:r>
              <a:rPr lang="en-US" sz="2721">
                <a:solidFill>
                  <a:srgbClr val="000000"/>
                </a:solidFill>
                <a:latin typeface="Raleway Bold"/>
              </a:rPr>
              <a:t>AUTHORS</a:t>
            </a:r>
            <a:r>
              <a:rPr lang="en-US" sz="2721">
                <a:solidFill>
                  <a:srgbClr val="000000"/>
                </a:solidFill>
                <a:latin typeface="Raleway"/>
              </a:rPr>
              <a:t> : X. Wang, K. Yu, S. Wu, J. Gu, Y. Liu, C. Dong .2018</a:t>
            </a:r>
          </a:p>
          <a:p>
            <a:pPr algn="just">
              <a:lnSpc>
                <a:spcPts val="381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5453136" y="-441643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700000">
            <a:off x="-4318660" y="846055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1120160">
            <a:off x="2750753" y="9227994"/>
            <a:ext cx="3664150" cy="2997941"/>
          </a:xfrm>
          <a:custGeom>
            <a:avLst/>
            <a:gdLst/>
            <a:ahLst/>
            <a:cxnLst/>
            <a:rect r="r" b="b" t="t" l="l"/>
            <a:pathLst>
              <a:path h="2997941" w="3664150">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62856">
            <a:off x="4259315" y="-1370749"/>
            <a:ext cx="3664150" cy="2997941"/>
          </a:xfrm>
          <a:custGeom>
            <a:avLst/>
            <a:gdLst/>
            <a:ahLst/>
            <a:cxnLst/>
            <a:rect r="r" b="b" t="t" l="l"/>
            <a:pathLst>
              <a:path h="2997941" w="3664150">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540265">
            <a:off x="-4087867" y="4841299"/>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7540265">
            <a:off x="11227889" y="-485441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7540265">
            <a:off x="14135001" y="7888771"/>
            <a:ext cx="5498133" cy="6113282"/>
          </a:xfrm>
          <a:custGeom>
            <a:avLst/>
            <a:gdLst/>
            <a:ahLst/>
            <a:cxnLst/>
            <a:rect r="r" b="b" t="t" l="l"/>
            <a:pathLst>
              <a:path h="6113282" w="5498133">
                <a:moveTo>
                  <a:pt x="0" y="0"/>
                </a:moveTo>
                <a:lnTo>
                  <a:pt x="5498134" y="0"/>
                </a:lnTo>
                <a:lnTo>
                  <a:pt x="5498134" y="6113283"/>
                </a:lnTo>
                <a:lnTo>
                  <a:pt x="0" y="6113283"/>
                </a:lnTo>
                <a:lnTo>
                  <a:pt x="0" y="0"/>
                </a:lnTo>
                <a:close/>
              </a:path>
            </a:pathLst>
          </a:custGeom>
          <a:blipFill>
            <a:blip r:embed="rId5"/>
            <a:stretch>
              <a:fillRect l="0" t="0" r="0" b="0"/>
            </a:stretch>
          </a:blipFill>
        </p:spPr>
      </p:sp>
      <p:sp>
        <p:nvSpPr>
          <p:cNvPr name="TextBox 9" id="9"/>
          <p:cNvSpPr txBox="true"/>
          <p:nvPr/>
        </p:nvSpPr>
        <p:spPr>
          <a:xfrm rot="0">
            <a:off x="1028700" y="1028700"/>
            <a:ext cx="16230600" cy="1333500"/>
          </a:xfrm>
          <a:prstGeom prst="rect">
            <a:avLst/>
          </a:prstGeom>
        </p:spPr>
        <p:txBody>
          <a:bodyPr anchor="t" rtlCol="false" tIns="0" lIns="0" bIns="0" rIns="0">
            <a:spAutoFit/>
          </a:bodyPr>
          <a:lstStyle/>
          <a:p>
            <a:pPr algn="ctr" marL="0" indent="0" lvl="0">
              <a:lnSpc>
                <a:spcPts val="5274"/>
              </a:lnSpc>
              <a:spcBef>
                <a:spcPct val="0"/>
              </a:spcBef>
            </a:pPr>
            <a:r>
              <a:rPr lang="en-US" sz="4395">
                <a:solidFill>
                  <a:srgbClr val="273384"/>
                </a:solidFill>
                <a:latin typeface="Eczar Bold"/>
              </a:rPr>
              <a:t>Image Super-Resolution Using Very Deep Residual Channel Attention Networks</a:t>
            </a:r>
          </a:p>
        </p:txBody>
      </p:sp>
      <p:sp>
        <p:nvSpPr>
          <p:cNvPr name="TextBox 10" id="10"/>
          <p:cNvSpPr txBox="true"/>
          <p:nvPr/>
        </p:nvSpPr>
        <p:spPr>
          <a:xfrm rot="0">
            <a:off x="1028700" y="2646390"/>
            <a:ext cx="16366410" cy="5232578"/>
          </a:xfrm>
          <a:prstGeom prst="rect">
            <a:avLst/>
          </a:prstGeom>
        </p:spPr>
        <p:txBody>
          <a:bodyPr anchor="t" rtlCol="false" tIns="0" lIns="0" bIns="0" rIns="0">
            <a:spAutoFit/>
          </a:bodyPr>
          <a:lstStyle/>
          <a:p>
            <a:pPr algn="just">
              <a:lnSpc>
                <a:spcPts val="5191"/>
              </a:lnSpc>
            </a:pPr>
            <a:r>
              <a:rPr lang="en-US" sz="3285">
                <a:solidFill>
                  <a:srgbClr val="000000"/>
                </a:solidFill>
                <a:latin typeface="Raleway"/>
              </a:rPr>
              <a:t>Image Super-Resolution Using Very Deep Residual Channel Attention Networks" presents a very deep residual channel attention network (RCAN) for image super-resolution. The RCAN architecture incorporates residual learning and channel attention mechanisms to effectively capture and exploit image features. By utilizing very deep networks, the method can learn complex mappings and generate high-quality super-resolved images. Experimental results show that the proposed RCAN model outperforms existing approaches and achieves state-of-the-art performance in terms of both quantitative metrics and visual quality</a:t>
            </a:r>
          </a:p>
        </p:txBody>
      </p:sp>
      <p:sp>
        <p:nvSpPr>
          <p:cNvPr name="TextBox 11" id="11"/>
          <p:cNvSpPr txBox="true"/>
          <p:nvPr/>
        </p:nvSpPr>
        <p:spPr>
          <a:xfrm rot="0">
            <a:off x="1028700" y="8194272"/>
            <a:ext cx="15537773" cy="950038"/>
          </a:xfrm>
          <a:prstGeom prst="rect">
            <a:avLst/>
          </a:prstGeom>
        </p:spPr>
        <p:txBody>
          <a:bodyPr anchor="t" rtlCol="false" tIns="0" lIns="0" bIns="0" rIns="0">
            <a:spAutoFit/>
          </a:bodyPr>
          <a:lstStyle/>
          <a:p>
            <a:pPr algn="just">
              <a:lnSpc>
                <a:spcPts val="3810"/>
              </a:lnSpc>
            </a:pPr>
            <a:r>
              <a:rPr lang="en-US" sz="2721">
                <a:solidFill>
                  <a:srgbClr val="000000"/>
                </a:solidFill>
                <a:latin typeface="Raleway Bold"/>
              </a:rPr>
              <a:t>AUTHORS</a:t>
            </a:r>
            <a:r>
              <a:rPr lang="en-US" sz="2721">
                <a:solidFill>
                  <a:srgbClr val="000000"/>
                </a:solidFill>
                <a:latin typeface="Raleway"/>
              </a:rPr>
              <a:t> : X. Wang, K. Yu, S. Wu, J. Gu, Y. Liu, C. Dong .2018</a:t>
            </a:r>
          </a:p>
          <a:p>
            <a:pPr algn="just">
              <a:lnSpc>
                <a:spcPts val="381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5453136" y="-441643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700000">
            <a:off x="-4318660" y="846055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1120160">
            <a:off x="2750753" y="9227994"/>
            <a:ext cx="3664150" cy="2997941"/>
          </a:xfrm>
          <a:custGeom>
            <a:avLst/>
            <a:gdLst/>
            <a:ahLst/>
            <a:cxnLst/>
            <a:rect r="r" b="b" t="t" l="l"/>
            <a:pathLst>
              <a:path h="2997941" w="3664150">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62856">
            <a:off x="4259315" y="-1370749"/>
            <a:ext cx="3664150" cy="2997941"/>
          </a:xfrm>
          <a:custGeom>
            <a:avLst/>
            <a:gdLst/>
            <a:ahLst/>
            <a:cxnLst/>
            <a:rect r="r" b="b" t="t" l="l"/>
            <a:pathLst>
              <a:path h="2997941" w="3664150">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540265">
            <a:off x="-4087867" y="4841299"/>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7540265">
            <a:off x="11227889" y="-485441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7540265">
            <a:off x="14135001" y="7888771"/>
            <a:ext cx="5498133" cy="6113282"/>
          </a:xfrm>
          <a:custGeom>
            <a:avLst/>
            <a:gdLst/>
            <a:ahLst/>
            <a:cxnLst/>
            <a:rect r="r" b="b" t="t" l="l"/>
            <a:pathLst>
              <a:path h="6113282" w="5498133">
                <a:moveTo>
                  <a:pt x="0" y="0"/>
                </a:moveTo>
                <a:lnTo>
                  <a:pt x="5498134" y="0"/>
                </a:lnTo>
                <a:lnTo>
                  <a:pt x="5498134" y="6113283"/>
                </a:lnTo>
                <a:lnTo>
                  <a:pt x="0" y="6113283"/>
                </a:lnTo>
                <a:lnTo>
                  <a:pt x="0" y="0"/>
                </a:lnTo>
                <a:close/>
              </a:path>
            </a:pathLst>
          </a:custGeom>
          <a:blipFill>
            <a:blip r:embed="rId5"/>
            <a:stretch>
              <a:fillRect l="0" t="0" r="0" b="0"/>
            </a:stretch>
          </a:blipFill>
        </p:spPr>
      </p:sp>
      <p:sp>
        <p:nvSpPr>
          <p:cNvPr name="TextBox 9" id="9"/>
          <p:cNvSpPr txBox="true"/>
          <p:nvPr/>
        </p:nvSpPr>
        <p:spPr>
          <a:xfrm rot="0">
            <a:off x="1028700" y="1028700"/>
            <a:ext cx="16230600" cy="1333500"/>
          </a:xfrm>
          <a:prstGeom prst="rect">
            <a:avLst/>
          </a:prstGeom>
        </p:spPr>
        <p:txBody>
          <a:bodyPr anchor="t" rtlCol="false" tIns="0" lIns="0" bIns="0" rIns="0">
            <a:spAutoFit/>
          </a:bodyPr>
          <a:lstStyle/>
          <a:p>
            <a:pPr algn="ctr" marL="0" indent="0" lvl="0">
              <a:lnSpc>
                <a:spcPts val="5274"/>
              </a:lnSpc>
              <a:spcBef>
                <a:spcPct val="0"/>
              </a:spcBef>
            </a:pPr>
            <a:r>
              <a:rPr lang="en-US" sz="4395">
                <a:solidFill>
                  <a:srgbClr val="273384"/>
                </a:solidFill>
                <a:latin typeface="Eczar Bold"/>
              </a:rPr>
              <a:t>Wide activation for efficient and accurate image super-resolution</a:t>
            </a:r>
          </a:p>
        </p:txBody>
      </p:sp>
      <p:sp>
        <p:nvSpPr>
          <p:cNvPr name="TextBox 10" id="10"/>
          <p:cNvSpPr txBox="true"/>
          <p:nvPr/>
        </p:nvSpPr>
        <p:spPr>
          <a:xfrm rot="0">
            <a:off x="1028700" y="2934523"/>
            <a:ext cx="16230600" cy="4375028"/>
          </a:xfrm>
          <a:prstGeom prst="rect">
            <a:avLst/>
          </a:prstGeom>
        </p:spPr>
        <p:txBody>
          <a:bodyPr anchor="t" rtlCol="false" tIns="0" lIns="0" bIns="0" rIns="0">
            <a:spAutoFit/>
          </a:bodyPr>
          <a:lstStyle/>
          <a:p>
            <a:pPr algn="just">
              <a:lnSpc>
                <a:spcPts val="5825"/>
              </a:lnSpc>
            </a:pPr>
            <a:r>
              <a:rPr lang="en-US" sz="3686">
                <a:solidFill>
                  <a:srgbClr val="000000"/>
                </a:solidFill>
                <a:latin typeface="Raleway"/>
              </a:rPr>
              <a:t>The paper introduces a method called Wide Activation for efficient and accurate image super-resolution. By utilizing wide activation functions, the authors aim to enhance the representation capability of neural networks for super-resolution tasks. The proposed approach achieves improved efficiency and accuracy in image super-resolution compared to conventional methods.</a:t>
            </a:r>
          </a:p>
        </p:txBody>
      </p:sp>
      <p:sp>
        <p:nvSpPr>
          <p:cNvPr name="TextBox 11" id="11"/>
          <p:cNvSpPr txBox="true"/>
          <p:nvPr/>
        </p:nvSpPr>
        <p:spPr>
          <a:xfrm rot="0">
            <a:off x="1028700" y="8158712"/>
            <a:ext cx="15537773" cy="985598"/>
          </a:xfrm>
          <a:prstGeom prst="rect">
            <a:avLst/>
          </a:prstGeom>
        </p:spPr>
        <p:txBody>
          <a:bodyPr anchor="t" rtlCol="false" tIns="0" lIns="0" bIns="0" rIns="0">
            <a:spAutoFit/>
          </a:bodyPr>
          <a:lstStyle/>
          <a:p>
            <a:pPr algn="just">
              <a:lnSpc>
                <a:spcPts val="3950"/>
              </a:lnSpc>
            </a:pPr>
            <a:r>
              <a:rPr lang="en-US" sz="2821">
                <a:solidFill>
                  <a:srgbClr val="000000"/>
                </a:solidFill>
                <a:latin typeface="Raleway Bold"/>
              </a:rPr>
              <a:t>AUTHORS</a:t>
            </a:r>
            <a:r>
              <a:rPr lang="en-US" sz="2821">
                <a:solidFill>
                  <a:srgbClr val="000000"/>
                </a:solidFill>
                <a:latin typeface="Raleway"/>
              </a:rPr>
              <a:t> : X. Yu et al., Jun. 2019</a:t>
            </a:r>
          </a:p>
          <a:p>
            <a:pPr algn="just">
              <a:lnSpc>
                <a:spcPts val="395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5453136" y="-441643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700000">
            <a:off x="-4318660" y="846055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1120160">
            <a:off x="2750753" y="9227994"/>
            <a:ext cx="3664150" cy="2997941"/>
          </a:xfrm>
          <a:custGeom>
            <a:avLst/>
            <a:gdLst/>
            <a:ahLst/>
            <a:cxnLst/>
            <a:rect r="r" b="b" t="t" l="l"/>
            <a:pathLst>
              <a:path h="2997941" w="3664150">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62856">
            <a:off x="4259315" y="-1370749"/>
            <a:ext cx="3664150" cy="2997941"/>
          </a:xfrm>
          <a:custGeom>
            <a:avLst/>
            <a:gdLst/>
            <a:ahLst/>
            <a:cxnLst/>
            <a:rect r="r" b="b" t="t" l="l"/>
            <a:pathLst>
              <a:path h="2997941" w="3664150">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540265">
            <a:off x="-4087867" y="4841299"/>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7540265">
            <a:off x="11227889" y="-485441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7540265">
            <a:off x="14135001" y="7888771"/>
            <a:ext cx="5498133" cy="6113282"/>
          </a:xfrm>
          <a:custGeom>
            <a:avLst/>
            <a:gdLst/>
            <a:ahLst/>
            <a:cxnLst/>
            <a:rect r="r" b="b" t="t" l="l"/>
            <a:pathLst>
              <a:path h="6113282" w="5498133">
                <a:moveTo>
                  <a:pt x="0" y="0"/>
                </a:moveTo>
                <a:lnTo>
                  <a:pt x="5498134" y="0"/>
                </a:lnTo>
                <a:lnTo>
                  <a:pt x="5498134" y="6113283"/>
                </a:lnTo>
                <a:lnTo>
                  <a:pt x="0" y="6113283"/>
                </a:lnTo>
                <a:lnTo>
                  <a:pt x="0" y="0"/>
                </a:lnTo>
                <a:close/>
              </a:path>
            </a:pathLst>
          </a:custGeom>
          <a:blipFill>
            <a:blip r:embed="rId5"/>
            <a:stretch>
              <a:fillRect l="0" t="0" r="0" b="0"/>
            </a:stretch>
          </a:blipFill>
        </p:spPr>
      </p:sp>
      <p:sp>
        <p:nvSpPr>
          <p:cNvPr name="TextBox 9" id="9"/>
          <p:cNvSpPr txBox="true"/>
          <p:nvPr/>
        </p:nvSpPr>
        <p:spPr>
          <a:xfrm rot="0">
            <a:off x="1028700" y="1028700"/>
            <a:ext cx="16230600" cy="1333500"/>
          </a:xfrm>
          <a:prstGeom prst="rect">
            <a:avLst/>
          </a:prstGeom>
        </p:spPr>
        <p:txBody>
          <a:bodyPr anchor="t" rtlCol="false" tIns="0" lIns="0" bIns="0" rIns="0">
            <a:spAutoFit/>
          </a:bodyPr>
          <a:lstStyle/>
          <a:p>
            <a:pPr algn="ctr">
              <a:lnSpc>
                <a:spcPts val="5274"/>
              </a:lnSpc>
            </a:pPr>
            <a:r>
              <a:rPr lang="en-US" sz="4395">
                <a:solidFill>
                  <a:srgbClr val="273384"/>
                </a:solidFill>
                <a:latin typeface="Eczar Bold"/>
              </a:rPr>
              <a:t>Stacked progressive auto-encoders (SPAE) for efficient and </a:t>
            </a:r>
          </a:p>
          <a:p>
            <a:pPr algn="ctr" marL="0" indent="0" lvl="0">
              <a:lnSpc>
                <a:spcPts val="5274"/>
              </a:lnSpc>
              <a:spcBef>
                <a:spcPct val="0"/>
              </a:spcBef>
            </a:pPr>
            <a:r>
              <a:rPr lang="en-US" sz="4395">
                <a:solidFill>
                  <a:srgbClr val="273384"/>
                </a:solidFill>
                <a:latin typeface="Eczar Bold"/>
              </a:rPr>
              <a:t>accurate single image super-resolution</a:t>
            </a:r>
          </a:p>
        </p:txBody>
      </p:sp>
      <p:sp>
        <p:nvSpPr>
          <p:cNvPr name="TextBox 10" id="10"/>
          <p:cNvSpPr txBox="true"/>
          <p:nvPr/>
        </p:nvSpPr>
        <p:spPr>
          <a:xfrm rot="0">
            <a:off x="1028700" y="2754156"/>
            <a:ext cx="16145057" cy="5007521"/>
          </a:xfrm>
          <a:prstGeom prst="rect">
            <a:avLst/>
          </a:prstGeom>
        </p:spPr>
        <p:txBody>
          <a:bodyPr anchor="t" rtlCol="false" tIns="0" lIns="0" bIns="0" rIns="0">
            <a:spAutoFit/>
          </a:bodyPr>
          <a:lstStyle/>
          <a:p>
            <a:pPr algn="just">
              <a:lnSpc>
                <a:spcPts val="5685"/>
              </a:lnSpc>
            </a:pPr>
            <a:r>
              <a:rPr lang="en-US" sz="3598">
                <a:solidFill>
                  <a:srgbClr val="000000"/>
                </a:solidFill>
                <a:latin typeface="Raleway"/>
              </a:rPr>
              <a:t>This paper introduces Stacked Progressive Auto-Encoders (SPAE) as an efficient and accurate approach for single image super-resolution. The authors propose a cascaded architecture of auto-encoders, where each subsequent auto-encoder learns residual information to refine the super-resolved output. SPAE exhibits effectiveness and accuracy in super-resolution tasks, delivering enhanced results compared to previous methods.</a:t>
            </a:r>
          </a:p>
        </p:txBody>
      </p:sp>
      <p:sp>
        <p:nvSpPr>
          <p:cNvPr name="TextBox 11" id="11"/>
          <p:cNvSpPr txBox="true"/>
          <p:nvPr/>
        </p:nvSpPr>
        <p:spPr>
          <a:xfrm rot="0">
            <a:off x="1028700" y="8123152"/>
            <a:ext cx="15537773" cy="1021158"/>
          </a:xfrm>
          <a:prstGeom prst="rect">
            <a:avLst/>
          </a:prstGeom>
        </p:spPr>
        <p:txBody>
          <a:bodyPr anchor="t" rtlCol="false" tIns="0" lIns="0" bIns="0" rIns="0">
            <a:spAutoFit/>
          </a:bodyPr>
          <a:lstStyle/>
          <a:p>
            <a:pPr algn="just">
              <a:lnSpc>
                <a:spcPts val="4090"/>
              </a:lnSpc>
            </a:pPr>
            <a:r>
              <a:rPr lang="en-US" sz="2921">
                <a:solidFill>
                  <a:srgbClr val="000000"/>
                </a:solidFill>
                <a:latin typeface="Raleway Bold"/>
              </a:rPr>
              <a:t>AUTHORS</a:t>
            </a:r>
            <a:r>
              <a:rPr lang="en-US" sz="2921">
                <a:solidFill>
                  <a:srgbClr val="000000"/>
                </a:solidFill>
                <a:latin typeface="Raleway"/>
              </a:rPr>
              <a:t> : W. Shi et al., Aug. 2019</a:t>
            </a:r>
          </a:p>
          <a:p>
            <a:pPr algn="just">
              <a:lnSpc>
                <a:spcPts val="409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5453136" y="-441643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700000">
            <a:off x="-4318660" y="846055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1120160">
            <a:off x="2750753" y="9227994"/>
            <a:ext cx="3664150" cy="2997941"/>
          </a:xfrm>
          <a:custGeom>
            <a:avLst/>
            <a:gdLst/>
            <a:ahLst/>
            <a:cxnLst/>
            <a:rect r="r" b="b" t="t" l="l"/>
            <a:pathLst>
              <a:path h="2997941" w="3664150">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62856">
            <a:off x="4259315" y="-1370749"/>
            <a:ext cx="3664150" cy="2997941"/>
          </a:xfrm>
          <a:custGeom>
            <a:avLst/>
            <a:gdLst/>
            <a:ahLst/>
            <a:cxnLst/>
            <a:rect r="r" b="b" t="t" l="l"/>
            <a:pathLst>
              <a:path h="2997941" w="3664150">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540265">
            <a:off x="-4087867" y="4841299"/>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7540265">
            <a:off x="11227889" y="-485441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7540265">
            <a:off x="14135001" y="7888771"/>
            <a:ext cx="5498133" cy="6113282"/>
          </a:xfrm>
          <a:custGeom>
            <a:avLst/>
            <a:gdLst/>
            <a:ahLst/>
            <a:cxnLst/>
            <a:rect r="r" b="b" t="t" l="l"/>
            <a:pathLst>
              <a:path h="6113282" w="5498133">
                <a:moveTo>
                  <a:pt x="0" y="0"/>
                </a:moveTo>
                <a:lnTo>
                  <a:pt x="5498134" y="0"/>
                </a:lnTo>
                <a:lnTo>
                  <a:pt x="5498134" y="6113283"/>
                </a:lnTo>
                <a:lnTo>
                  <a:pt x="0" y="6113283"/>
                </a:lnTo>
                <a:lnTo>
                  <a:pt x="0" y="0"/>
                </a:lnTo>
                <a:close/>
              </a:path>
            </a:pathLst>
          </a:custGeom>
          <a:blipFill>
            <a:blip r:embed="rId5"/>
            <a:stretch>
              <a:fillRect l="0" t="0" r="0" b="0"/>
            </a:stretch>
          </a:blipFill>
        </p:spPr>
      </p:sp>
      <p:sp>
        <p:nvSpPr>
          <p:cNvPr name="TextBox 9" id="9"/>
          <p:cNvSpPr txBox="true"/>
          <p:nvPr/>
        </p:nvSpPr>
        <p:spPr>
          <a:xfrm rot="0">
            <a:off x="1028700" y="1028700"/>
            <a:ext cx="16230600" cy="1333500"/>
          </a:xfrm>
          <a:prstGeom prst="rect">
            <a:avLst/>
          </a:prstGeom>
        </p:spPr>
        <p:txBody>
          <a:bodyPr anchor="t" rtlCol="false" tIns="0" lIns="0" bIns="0" rIns="0">
            <a:spAutoFit/>
          </a:bodyPr>
          <a:lstStyle/>
          <a:p>
            <a:pPr algn="ctr">
              <a:lnSpc>
                <a:spcPts val="5274"/>
              </a:lnSpc>
            </a:pPr>
            <a:r>
              <a:rPr lang="en-US" sz="4395">
                <a:solidFill>
                  <a:srgbClr val="273384"/>
                </a:solidFill>
                <a:latin typeface="Eczar Bold"/>
              </a:rPr>
              <a:t>Photo-Realistic Single Image Super-Resolution Using a </a:t>
            </a:r>
          </a:p>
          <a:p>
            <a:pPr algn="ctr" marL="0" indent="0" lvl="0">
              <a:lnSpc>
                <a:spcPts val="5274"/>
              </a:lnSpc>
              <a:spcBef>
                <a:spcPct val="0"/>
              </a:spcBef>
            </a:pPr>
            <a:r>
              <a:rPr lang="en-US" sz="4395">
                <a:solidFill>
                  <a:srgbClr val="273384"/>
                </a:solidFill>
                <a:latin typeface="Eczar Bold"/>
              </a:rPr>
              <a:t>Generative Adversarial Network</a:t>
            </a:r>
          </a:p>
        </p:txBody>
      </p:sp>
      <p:sp>
        <p:nvSpPr>
          <p:cNvPr name="TextBox 10" id="10"/>
          <p:cNvSpPr txBox="true"/>
          <p:nvPr/>
        </p:nvSpPr>
        <p:spPr>
          <a:xfrm rot="0">
            <a:off x="1028700" y="3282973"/>
            <a:ext cx="16045146" cy="4540335"/>
          </a:xfrm>
          <a:prstGeom prst="rect">
            <a:avLst/>
          </a:prstGeom>
        </p:spPr>
        <p:txBody>
          <a:bodyPr anchor="t" rtlCol="false" tIns="0" lIns="0" bIns="0" rIns="0">
            <a:spAutoFit/>
          </a:bodyPr>
          <a:lstStyle/>
          <a:p>
            <a:pPr algn="just">
              <a:lnSpc>
                <a:spcPts val="5150"/>
              </a:lnSpc>
            </a:pPr>
            <a:r>
              <a:rPr lang="en-US" sz="3259">
                <a:solidFill>
                  <a:srgbClr val="000000"/>
                </a:solidFill>
                <a:latin typeface="Raleway"/>
              </a:rPr>
              <a:t>Photo-Realistic Single Image Super-Resolution Using a Generative Adversarial Network" proposes a novel approach to single image super-resolution (SISR) using </a:t>
            </a:r>
          </a:p>
          <a:p>
            <a:pPr algn="just">
              <a:lnSpc>
                <a:spcPts val="5150"/>
              </a:lnSpc>
            </a:pPr>
            <a:r>
              <a:rPr lang="en-US" sz="3259">
                <a:solidFill>
                  <a:srgbClr val="000000"/>
                </a:solidFill>
                <a:latin typeface="Raleway"/>
              </a:rPr>
              <a:t>a generative adversarial network (GAN). The GAN framework consists of a generator network that upscales low-resolution images and a discriminator network that distinguishes between the generated high-resolution images and the ground truth. The method achieves photo-realistic results by leveraging perceptual loss and adversarial training, surpassing the performance of previous SISR techniques</a:t>
            </a:r>
          </a:p>
        </p:txBody>
      </p:sp>
      <p:sp>
        <p:nvSpPr>
          <p:cNvPr name="TextBox 11" id="11"/>
          <p:cNvSpPr txBox="true"/>
          <p:nvPr/>
        </p:nvSpPr>
        <p:spPr>
          <a:xfrm rot="0">
            <a:off x="1028700" y="8394403"/>
            <a:ext cx="15537773" cy="1056718"/>
          </a:xfrm>
          <a:prstGeom prst="rect">
            <a:avLst/>
          </a:prstGeom>
        </p:spPr>
        <p:txBody>
          <a:bodyPr anchor="t" rtlCol="false" tIns="0" lIns="0" bIns="0" rIns="0">
            <a:spAutoFit/>
          </a:bodyPr>
          <a:lstStyle/>
          <a:p>
            <a:pPr algn="just">
              <a:lnSpc>
                <a:spcPts val="4230"/>
              </a:lnSpc>
            </a:pPr>
            <a:r>
              <a:rPr lang="en-US" sz="3021">
                <a:solidFill>
                  <a:srgbClr val="000000"/>
                </a:solidFill>
                <a:latin typeface="Raleway Bold"/>
              </a:rPr>
              <a:t>AUTHORS</a:t>
            </a:r>
            <a:r>
              <a:rPr lang="en-US" sz="3021">
                <a:solidFill>
                  <a:srgbClr val="000000"/>
                </a:solidFill>
                <a:latin typeface="Raleway"/>
              </a:rPr>
              <a:t> : W. Shi et al., Aug. 2019</a:t>
            </a:r>
          </a:p>
          <a:p>
            <a:pPr algn="just">
              <a:lnSpc>
                <a:spcPts val="423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DAFxNk9dBfg</dc:identifier>
  <dcterms:modified xsi:type="dcterms:W3CDTF">2011-08-01T06:04:30Z</dcterms:modified>
  <cp:revision>1</cp:revision>
  <dc:title>Blue Gold Watercolour Group Project Presentation</dc:title>
</cp:coreProperties>
</file>